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59" r:id="rId6"/>
    <p:sldId id="276" r:id="rId7"/>
    <p:sldId id="279" r:id="rId8"/>
    <p:sldId id="261" r:id="rId9"/>
    <p:sldId id="262" r:id="rId10"/>
    <p:sldId id="263" r:id="rId11"/>
    <p:sldId id="264" r:id="rId12"/>
    <p:sldId id="265" r:id="rId13"/>
    <p:sldId id="278" r:id="rId14"/>
    <p:sldId id="266" r:id="rId15"/>
    <p:sldId id="267" r:id="rId16"/>
    <p:sldId id="269" r:id="rId17"/>
    <p:sldId id="270" r:id="rId18"/>
    <p:sldId id="271" r:id="rId19"/>
    <p:sldId id="272" r:id="rId20"/>
    <p:sldId id="268" r:id="rId21"/>
    <p:sldId id="273" r:id="rId22"/>
    <p:sldId id="280" r:id="rId23"/>
    <p:sldId id="281" r:id="rId24"/>
    <p:sldId id="282" r:id="rId25"/>
    <p:sldId id="274" r:id="rId26"/>
    <p:sldId id="275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63517-14AB-47C3-B841-F5E3514BBD8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05EDC-E969-4146-9B5E-65A4815C8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6BDF2-3551-4A57-A441-1A3A71589E23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DBF6-579A-435C-8CBB-C0512DFD3E1D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8F3A-A58E-4486-9541-43E4B0AB9DE0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2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D47B-AC18-4582-899C-D514EAFB5FAC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9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AFA31-E106-4708-AAC4-83370052F26A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6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9D233-B189-4D62-997B-86A1089BD6EB}" type="datetime1">
              <a:rPr lang="en-US" smtClean="0"/>
              <a:t>5/13/2024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E8FB-26FD-44AF-8EE9-F7EE00BB3273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43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F5E8-1818-4CD1-9EAD-24570009ECD3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4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7C98-B4AE-4023-BB38-919B6FE1AF18}" type="datetime1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C5F0-42DB-4C44-BA3C-AD084630D330}" type="datetime1">
              <a:rPr lang="en-US" smtClean="0"/>
              <a:t>5/13/2024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5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C64EC67-03E6-455C-999F-B9917CEBE280}" type="datetime1">
              <a:rPr lang="en-US" smtClean="0"/>
              <a:t>5/13/2024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42CE8FB-26FD-44AF-8EE9-F7EE00BB3273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138E87C-E917-4FA8-A4E8-9F202D3CC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16F2-7F67-8D20-801D-34418FC36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Demand Estimation with Text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68D62-DFBA-07DB-103D-8CFCF1E8F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Gideon Moore</a:t>
            </a:r>
          </a:p>
          <a:p>
            <a:r>
              <a:rPr lang="en-US" dirty="0"/>
              <a:t>May 11, 2024</a:t>
            </a:r>
          </a:p>
          <a:p>
            <a:r>
              <a:rPr lang="en-US" dirty="0"/>
              <a:t>Industrial Organization III</a:t>
            </a:r>
          </a:p>
        </p:txBody>
      </p:sp>
    </p:spTree>
    <p:extLst>
      <p:ext uri="{BB962C8B-B14F-4D97-AF65-F5344CB8AC3E}">
        <p14:creationId xmlns:p14="http://schemas.microsoft.com/office/powerpoint/2010/main" val="356765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933D-4EB7-6C9B-2518-D8557C44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3518"/>
            <a:ext cx="7729728" cy="1188720"/>
          </a:xfrm>
        </p:spPr>
        <p:txBody>
          <a:bodyPr/>
          <a:lstStyle/>
          <a:p>
            <a:r>
              <a:rPr lang="en-US" dirty="0"/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Lifted wholesale from </a:t>
                </a:r>
                <a:r>
                  <a:rPr lang="en-US" sz="2000" dirty="0" err="1"/>
                  <a:t>Magnolfi</a:t>
                </a:r>
                <a:r>
                  <a:rPr lang="en-US" sz="2000" dirty="0"/>
                  <a:t> et al.</a:t>
                </a:r>
              </a:p>
              <a:p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vector in </a:t>
                </a:r>
                <a:r>
                  <a:rPr lang="en-US" sz="2000" i="1" dirty="0"/>
                  <a:t>m</a:t>
                </a:r>
                <a:r>
                  <a:rPr lang="en-US" sz="2000" dirty="0"/>
                  <a:t>-dimensional Euclidean space</a:t>
                </a:r>
              </a:p>
              <a:p>
                <a:pPr lvl="1"/>
                <a:r>
                  <a:rPr lang="en-US" sz="1800" dirty="0"/>
                  <a:t>Each dimension represents some sort of “characteristic”</a:t>
                </a:r>
              </a:p>
              <a:p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product space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is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containing </a:t>
                </a:r>
                <a:r>
                  <a:rPr lang="en-US" sz="2000" i="1" dirty="0"/>
                  <a:t>J</a:t>
                </a:r>
                <a:r>
                  <a:rPr lang="en-US" sz="2000" dirty="0"/>
                  <a:t> product vectors</a:t>
                </a:r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Demand</a:t>
                </a:r>
                <a:r>
                  <a:rPr lang="en-US" sz="2000" dirty="0"/>
                  <a:t>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  <a:p>
                <a:r>
                  <a:rPr lang="en-US" sz="2000" b="1" dirty="0">
                    <a:solidFill>
                      <a:srgbClr val="AB0505"/>
                    </a:solidFill>
                  </a:rPr>
                  <a:t>Consumer preferences</a:t>
                </a:r>
                <a:r>
                  <a:rPr lang="en-US" sz="2000" dirty="0">
                    <a:solidFill>
                      <a:srgbClr val="AB0505"/>
                    </a:solidFill>
                  </a:rPr>
                  <a:t> </a:t>
                </a:r>
                <a:r>
                  <a:rPr lang="en-US" sz="2000" dirty="0"/>
                  <a:t>are defined over characteristic space coordinates</a:t>
                </a:r>
              </a:p>
              <a:p>
                <a:r>
                  <a:rPr lang="en-US" sz="2000" dirty="0"/>
                  <a:t>Substitution patterns given by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flexible function </a:t>
                </a:r>
                <a:r>
                  <a:rPr lang="en-US" sz="2000" b="1" i="1" dirty="0">
                    <a:solidFill>
                      <a:srgbClr val="AB0505"/>
                    </a:solidFill>
                  </a:rPr>
                  <a:t>f </a:t>
                </a:r>
                <a:r>
                  <a:rPr lang="en-US" sz="2000" b="1" dirty="0">
                    <a:solidFill>
                      <a:srgbClr val="AB0505"/>
                    </a:solidFill>
                  </a:rPr>
                  <a:t>of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 product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B2123-AEC4-E636-6023-BA53B8DD5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8696" y="1859842"/>
                <a:ext cx="8334607" cy="4723838"/>
              </a:xfrm>
              <a:blipFill>
                <a:blip r:embed="rId2"/>
                <a:stretch>
                  <a:fillRect l="-658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ED81C-1664-4B3C-9B54-728BD6C4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D008-4A06-BB4C-BC31-01A8EB91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592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Uniform Pricing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B30C-703B-5BCA-9C63-D8E27D9D8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008" y="2057400"/>
            <a:ext cx="4720532" cy="403860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Normally, demand estimation requires </a:t>
            </a:r>
            <a:r>
              <a:rPr lang="en-US" sz="2800" dirty="0">
                <a:solidFill>
                  <a:srgbClr val="AB0505"/>
                </a:solidFill>
              </a:rPr>
              <a:t>cost shifter </a:t>
            </a:r>
            <a:r>
              <a:rPr lang="en-US" sz="2800" dirty="0"/>
              <a:t>to parse apart pricing response to competition </a:t>
            </a:r>
          </a:p>
          <a:p>
            <a:r>
              <a:rPr lang="en-US" sz="2800" dirty="0"/>
              <a:t>Movies have distinctive pricing structure: all movies </a:t>
            </a:r>
            <a:r>
              <a:rPr lang="en-US" sz="2800" dirty="0">
                <a:solidFill>
                  <a:srgbClr val="AB0505"/>
                </a:solidFill>
              </a:rPr>
              <a:t>cost the same</a:t>
            </a:r>
          </a:p>
          <a:p>
            <a:pPr lvl="1"/>
            <a:r>
              <a:rPr lang="en-US" sz="2300" dirty="0"/>
              <a:t>We don’t need to worry about why—just that there is </a:t>
            </a:r>
            <a:r>
              <a:rPr lang="en-US" sz="2300" dirty="0">
                <a:solidFill>
                  <a:srgbClr val="AB0505"/>
                </a:solidFill>
              </a:rPr>
              <a:t>no pricing response</a:t>
            </a:r>
          </a:p>
          <a:p>
            <a:r>
              <a:rPr lang="en-US" sz="3100" dirty="0"/>
              <a:t>Well-documented (though maybe starting to change?)</a:t>
            </a:r>
          </a:p>
          <a:p>
            <a:pPr lvl="1"/>
            <a:r>
              <a:rPr lang="en-US" sz="2300" dirty="0"/>
              <a:t>Orbach and </a:t>
            </a:r>
            <a:r>
              <a:rPr lang="en-US" sz="2300" dirty="0" err="1"/>
              <a:t>Einav</a:t>
            </a:r>
            <a:r>
              <a:rPr lang="en-US" sz="2300" dirty="0"/>
              <a:t> (2007)</a:t>
            </a:r>
          </a:p>
          <a:p>
            <a:pPr lvl="1"/>
            <a:r>
              <a:rPr lang="en-US" sz="2300" dirty="0"/>
              <a:t>Chung (2015)</a:t>
            </a:r>
          </a:p>
          <a:p>
            <a:pPr lvl="1"/>
            <a:r>
              <a:rPr lang="en-US" sz="2300" dirty="0"/>
              <a:t>Ho (2018)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6F59C2-7A29-935E-D4D6-77324D20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6F017-14ED-BAEB-C382-EB380C87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6" y="2057969"/>
            <a:ext cx="5978569" cy="3313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80751-85A5-9CB3-1855-F987BB4E619E}"/>
              </a:ext>
            </a:extLst>
          </p:cNvPr>
          <p:cNvSpPr txBox="1"/>
          <p:nvPr/>
        </p:nvSpPr>
        <p:spPr>
          <a:xfrm>
            <a:off x="6612731" y="5490459"/>
            <a:ext cx="504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Charging $17 despite having </a:t>
            </a:r>
            <a:r>
              <a:rPr lang="en-US" dirty="0">
                <a:solidFill>
                  <a:srgbClr val="AB0505"/>
                </a:solidFill>
              </a:rPr>
              <a:t>not sold a single seat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(Movie released 3/8/24, retrieved on 5/11/24)</a:t>
            </a:r>
          </a:p>
        </p:txBody>
      </p:sp>
    </p:spTree>
    <p:extLst>
      <p:ext uri="{BB962C8B-B14F-4D97-AF65-F5344CB8AC3E}">
        <p14:creationId xmlns:p14="http://schemas.microsoft.com/office/powerpoint/2010/main" val="180700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6464-C9D5-31F2-684A-3F650B79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7820"/>
            <a:ext cx="7729728" cy="1188720"/>
          </a:xfrm>
        </p:spPr>
        <p:txBody>
          <a:bodyPr/>
          <a:lstStyle/>
          <a:p>
            <a:r>
              <a:rPr lang="en-US" dirty="0"/>
              <a:t>Why Movies: </a:t>
            </a:r>
            <a:br>
              <a:rPr lang="en-US" dirty="0"/>
            </a:br>
            <a:r>
              <a:rPr lang="en-US" dirty="0"/>
              <a:t>Exogeneous Characteristics</a:t>
            </a:r>
          </a:p>
        </p:txBody>
      </p:sp>
      <p:pic>
        <p:nvPicPr>
          <p:cNvPr id="8" name="Content Placeholder 7" descr="A cartoon characters on a green background&#10;&#10;Description automatically generated">
            <a:extLst>
              <a:ext uri="{FF2B5EF4-FFF2-40B4-BE49-F238E27FC236}">
                <a16:creationId xmlns:a16="http://schemas.microsoft.com/office/drawing/2014/main" id="{2D3B0E43-07FB-6C95-247D-15671B910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71" y="2167797"/>
            <a:ext cx="2667971" cy="3656612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AC360D2-7985-DCD1-117A-3A1E6C97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B04E-D646-8344-86B5-B159B4D3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54" y="2158544"/>
            <a:ext cx="2369660" cy="36658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5D1192-7BCD-A648-D625-FC6FB817A655}"/>
              </a:ext>
            </a:extLst>
          </p:cNvPr>
          <p:cNvSpPr txBox="1">
            <a:spLocks/>
          </p:cNvSpPr>
          <p:nvPr/>
        </p:nvSpPr>
        <p:spPr>
          <a:xfrm>
            <a:off x="3872048" y="2093236"/>
            <a:ext cx="6192832" cy="452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978E-8686-5B40-9C27-88DECB90568E}"/>
              </a:ext>
            </a:extLst>
          </p:cNvPr>
          <p:cNvSpPr txBox="1">
            <a:spLocks/>
          </p:cNvSpPr>
          <p:nvPr/>
        </p:nvSpPr>
        <p:spPr>
          <a:xfrm>
            <a:off x="594128" y="2093236"/>
            <a:ext cx="5971710" cy="4526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 estimate anything in these models, need </a:t>
            </a:r>
            <a:r>
              <a:rPr lang="en-US" sz="2400" dirty="0">
                <a:solidFill>
                  <a:srgbClr val="AB0505"/>
                </a:solidFill>
              </a:rPr>
              <a:t>exogeneous characteristics</a:t>
            </a:r>
          </a:p>
          <a:p>
            <a:pPr lvl="1"/>
            <a:r>
              <a:rPr lang="en-US" sz="1900" dirty="0"/>
              <a:t>Otherwise, elasticity confounded with strategic response</a:t>
            </a:r>
          </a:p>
          <a:p>
            <a:r>
              <a:rPr lang="en-US" sz="2400" dirty="0">
                <a:solidFill>
                  <a:srgbClr val="AB0505"/>
                </a:solidFill>
              </a:rPr>
              <a:t>Twin Films </a:t>
            </a:r>
            <a:r>
              <a:rPr lang="en-US" sz="2400" dirty="0"/>
              <a:t>suggest inability to change movie characteristics</a:t>
            </a:r>
          </a:p>
          <a:p>
            <a:pPr lvl="1"/>
            <a:r>
              <a:rPr lang="en-US" sz="1900" dirty="0"/>
              <a:t>Bug’s Life/</a:t>
            </a:r>
            <a:r>
              <a:rPr lang="en-US" sz="1900" dirty="0" err="1"/>
              <a:t>Antz</a:t>
            </a:r>
            <a:endParaRPr lang="en-US" sz="1900" dirty="0"/>
          </a:p>
          <a:p>
            <a:pPr lvl="1"/>
            <a:r>
              <a:rPr lang="en-US" sz="1900" dirty="0"/>
              <a:t>No Strings Attached/Friends with Benefits</a:t>
            </a:r>
          </a:p>
          <a:p>
            <a:pPr lvl="1"/>
            <a:r>
              <a:rPr lang="en-US" sz="1900" dirty="0"/>
              <a:t>Olympus Has Fallen/White House Down</a:t>
            </a:r>
          </a:p>
          <a:p>
            <a:r>
              <a:rPr lang="en-US" sz="2600" dirty="0"/>
              <a:t>Notably, these films (generally) </a:t>
            </a:r>
            <a:r>
              <a:rPr lang="en-US" sz="2600" dirty="0">
                <a:solidFill>
                  <a:srgbClr val="AB0505"/>
                </a:solidFill>
              </a:rPr>
              <a:t>do terribly</a:t>
            </a:r>
          </a:p>
          <a:p>
            <a:pPr lvl="1"/>
            <a:r>
              <a:rPr lang="en-US" sz="1900" dirty="0"/>
              <a:t>Suggests substitution is real and should be </a:t>
            </a:r>
            <a:r>
              <a:rPr lang="en-US" sz="1900" dirty="0">
                <a:solidFill>
                  <a:srgbClr val="AB0505"/>
                </a:solidFill>
              </a:rPr>
              <a:t>avoided if possible</a:t>
            </a:r>
            <a:r>
              <a:rPr lang="en-US" sz="1900" dirty="0"/>
              <a:t>—but </a:t>
            </a:r>
            <a:r>
              <a:rPr lang="en-US" sz="1900" dirty="0">
                <a:solidFill>
                  <a:srgbClr val="AB0505"/>
                </a:solidFill>
              </a:rPr>
              <a:t>isn’t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7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2A6A-1458-18F0-11D7-53875B15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8280"/>
            <a:ext cx="7729728" cy="118872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89A4-81E0-AEFF-3A03-F104EF71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" y="1863843"/>
            <a:ext cx="5855286" cy="42430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AB0505"/>
                </a:solidFill>
              </a:rPr>
              <a:t>Box office receipts </a:t>
            </a:r>
            <a:r>
              <a:rPr lang="en-US" sz="2400" dirty="0"/>
              <a:t>scraped </a:t>
            </a:r>
            <a:r>
              <a:rPr lang="en-US" sz="2400" dirty="0">
                <a:solidFill>
                  <a:srgbClr val="AB0505"/>
                </a:solidFill>
              </a:rPr>
              <a:t>weekly</a:t>
            </a:r>
            <a:r>
              <a:rPr lang="en-US" sz="2400" dirty="0"/>
              <a:t> from </a:t>
            </a:r>
            <a:r>
              <a:rPr lang="en-US" sz="2400" dirty="0" err="1"/>
              <a:t>BoxOfficeGuru</a:t>
            </a:r>
            <a:endParaRPr lang="en-US" sz="2400" dirty="0"/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1998-Present</a:t>
            </a:r>
            <a:r>
              <a:rPr lang="en-US" sz="1900" dirty="0"/>
              <a:t>, with gaps</a:t>
            </a:r>
          </a:p>
          <a:p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pulled from </a:t>
            </a:r>
            <a:r>
              <a:rPr lang="en-US" sz="2400" dirty="0" err="1"/>
              <a:t>TheMovieDB</a:t>
            </a:r>
            <a:endParaRPr lang="en-US" sz="2400" dirty="0"/>
          </a:p>
          <a:p>
            <a:pPr lvl="1"/>
            <a:r>
              <a:rPr lang="en-US" sz="1900" dirty="0"/>
              <a:t>Free IMDB Competitor</a:t>
            </a:r>
          </a:p>
          <a:p>
            <a:pPr lvl="1"/>
            <a:r>
              <a:rPr lang="en-US" sz="1900" dirty="0"/>
              <a:t>Using </a:t>
            </a:r>
            <a:r>
              <a:rPr lang="en-US" sz="1900" dirty="0">
                <a:solidFill>
                  <a:srgbClr val="AB0505"/>
                </a:solidFill>
              </a:rPr>
              <a:t>Search API</a:t>
            </a:r>
            <a:r>
              <a:rPr lang="en-US" sz="1900" dirty="0"/>
              <a:t>: search for “cleaned” title in year observed in box office data</a:t>
            </a:r>
          </a:p>
          <a:p>
            <a:r>
              <a:rPr lang="en-US" sz="2400" dirty="0"/>
              <a:t>Embeddings performed using </a:t>
            </a:r>
            <a:r>
              <a:rPr lang="en-US" sz="2400" dirty="0">
                <a:solidFill>
                  <a:srgbClr val="AB0505"/>
                </a:solidFill>
              </a:rPr>
              <a:t>OpenAI</a:t>
            </a:r>
            <a:r>
              <a:rPr lang="en-US" sz="2400" dirty="0"/>
              <a:t> text-embedding-3-small engine from April</a:t>
            </a:r>
          </a:p>
          <a:p>
            <a:pPr lvl="1"/>
            <a:r>
              <a:rPr lang="en-US" sz="1900" dirty="0"/>
              <a:t>~1,500 dimensional, but reduced to six with </a:t>
            </a:r>
            <a:r>
              <a:rPr lang="en-US" sz="1900" dirty="0">
                <a:solidFill>
                  <a:srgbClr val="AB0505"/>
                </a:solidFill>
              </a:rPr>
              <a:t>PCA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4BFB4-2770-158B-052E-724022ED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E996-0BAE-D712-2F22-7C92B9CC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81" y="1863844"/>
            <a:ext cx="4952491" cy="4243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70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33E0-0D21-D608-2BB9-D4967EC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471E-5CA4-3F1A-4686-D0815155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C414-21FB-2E2A-E289-EC92FD56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1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ECB1-EB1E-E27D-00D8-AA73FC97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735961"/>
            <a:ext cx="4494998" cy="1134640"/>
          </a:xfrm>
        </p:spPr>
        <p:txBody>
          <a:bodyPr/>
          <a:lstStyle/>
          <a:p>
            <a:r>
              <a:rPr lang="en-US" dirty="0"/>
              <a:t>Genre Clustering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4C34FEF-09E7-8475-892E-85051E44418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D8E8-B4AD-47F6-089D-B9D7FA20C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47" y="2171938"/>
            <a:ext cx="4781173" cy="3992456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Given 1,500-dimensional vectors from OpenAI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</a:rPr>
              <a:t>Collapse to 2D with t-SNE for visualizations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</a:rPr>
              <a:t>Use 6D PCA for estimation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Generally clusters movies of </a:t>
            </a:r>
            <a:r>
              <a:rPr lang="en-US" sz="2600" dirty="0">
                <a:solidFill>
                  <a:srgbClr val="AB0505"/>
                </a:solidFill>
              </a:rPr>
              <a:t>same genre </a:t>
            </a:r>
            <a:r>
              <a:rPr lang="en-US" sz="2600" dirty="0">
                <a:solidFill>
                  <a:schemeClr val="bg1"/>
                </a:solidFill>
              </a:rPr>
              <a:t>without prompting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AB0505"/>
                </a:solidFill>
              </a:rPr>
              <a:t>Similar genres </a:t>
            </a:r>
            <a:r>
              <a:rPr lang="en-US" sz="2600" dirty="0">
                <a:solidFill>
                  <a:schemeClr val="bg1"/>
                </a:solidFill>
              </a:rPr>
              <a:t>are clustered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Too many genres for standard color palate without superimposing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A69C3DB-58F9-A02E-B5E9-650E1928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EEC106-E8AC-776C-FA3D-E13106218EFB}"/>
              </a:ext>
            </a:extLst>
          </p:cNvPr>
          <p:cNvGrpSpPr/>
          <p:nvPr/>
        </p:nvGrpSpPr>
        <p:grpSpPr>
          <a:xfrm>
            <a:off x="6226841" y="570942"/>
            <a:ext cx="5816476" cy="5504243"/>
            <a:chOff x="5565307" y="443274"/>
            <a:chExt cx="6089812" cy="60898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C167A5-5AD5-2D1D-8002-13977FA2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307" y="443274"/>
              <a:ext cx="6089812" cy="60898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8187B-0E85-7D0E-2896-99FD937A52C7}"/>
                </a:ext>
              </a:extLst>
            </p:cNvPr>
            <p:cNvSpPr/>
            <p:nvPr/>
          </p:nvSpPr>
          <p:spPr>
            <a:xfrm>
              <a:off x="8146051" y="1592077"/>
              <a:ext cx="1828800" cy="1550302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72050-9AEA-F2B5-8738-D5B49DF36F40}"/>
                </a:ext>
              </a:extLst>
            </p:cNvPr>
            <p:cNvSpPr txBox="1"/>
            <p:nvPr/>
          </p:nvSpPr>
          <p:spPr>
            <a:xfrm>
              <a:off x="8477855" y="1253523"/>
              <a:ext cx="1699042" cy="37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Thriller/Action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27A354-5F59-A254-0563-75E7C73528B1}"/>
                </a:ext>
              </a:extLst>
            </p:cNvPr>
            <p:cNvSpPr/>
            <p:nvPr/>
          </p:nvSpPr>
          <p:spPr>
            <a:xfrm>
              <a:off x="6627467" y="2743200"/>
              <a:ext cx="1388618" cy="1755539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EE0D27-3585-D433-10FD-5606D9EF6884}"/>
                </a:ext>
              </a:extLst>
            </p:cNvPr>
            <p:cNvSpPr txBox="1"/>
            <p:nvPr/>
          </p:nvSpPr>
          <p:spPr>
            <a:xfrm>
              <a:off x="9575669" y="5505198"/>
              <a:ext cx="159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Sci-Fi/Fantasy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348FFB-79FA-B2E0-3E75-144B64AE9C0F}"/>
                </a:ext>
              </a:extLst>
            </p:cNvPr>
            <p:cNvSpPr/>
            <p:nvPr/>
          </p:nvSpPr>
          <p:spPr>
            <a:xfrm>
              <a:off x="8935126" y="4061421"/>
              <a:ext cx="1438903" cy="1443777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298870-E704-C2FC-21E0-02CEC889CFB9}"/>
                </a:ext>
              </a:extLst>
            </p:cNvPr>
            <p:cNvSpPr txBox="1"/>
            <p:nvPr/>
          </p:nvSpPr>
          <p:spPr>
            <a:xfrm>
              <a:off x="6419366" y="2134971"/>
              <a:ext cx="1596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Romantic Comedy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0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655D-67FB-0BB9-D9E2-5ABC33B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CCE9F-2618-FD16-0706-3B0F70A4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EE04-7EB9-1F6F-1D30-A1A89770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5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19F9-3963-5785-CF4C-490DC391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Log-Linear Demand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9C9B8-0CB8-3D6D-2141-7BEE08693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3" y="3920157"/>
            <a:ext cx="9872871" cy="2215376"/>
          </a:xfrm>
        </p:spPr>
        <p:txBody>
          <a:bodyPr/>
          <a:lstStyle/>
          <a:p>
            <a:r>
              <a:rPr lang="en-US" sz="2400" dirty="0"/>
              <a:t>Lifted near-wholesale from </a:t>
            </a:r>
            <a:r>
              <a:rPr lang="en-US" sz="2400" dirty="0" err="1"/>
              <a:t>Magnolfi</a:t>
            </a:r>
            <a:r>
              <a:rPr lang="en-US" sz="2400" dirty="0"/>
              <a:t>, except:</a:t>
            </a:r>
          </a:p>
          <a:p>
            <a:pPr lvl="1"/>
            <a:r>
              <a:rPr lang="en-US" sz="1800" dirty="0"/>
              <a:t>Prices are constant given </a:t>
            </a:r>
            <a:r>
              <a:rPr lang="en-US" sz="1800" dirty="0">
                <a:solidFill>
                  <a:srgbClr val="AB0505"/>
                </a:solidFill>
              </a:rPr>
              <a:t>uniform pricing</a:t>
            </a:r>
            <a:r>
              <a:rPr lang="en-US" sz="1800" dirty="0"/>
              <a:t>—all absorbed into intercept</a:t>
            </a:r>
          </a:p>
          <a:p>
            <a:pPr lvl="1"/>
            <a:r>
              <a:rPr lang="en-US" sz="1800" dirty="0"/>
              <a:t>Movies thrive on novelty, so add </a:t>
            </a:r>
            <a:r>
              <a:rPr lang="en-US" sz="1800" dirty="0">
                <a:solidFill>
                  <a:srgbClr val="AB0505"/>
                </a:solidFill>
              </a:rPr>
              <a:t>movie-age fixed effects</a:t>
            </a:r>
          </a:p>
          <a:p>
            <a:pPr lvl="1"/>
            <a:r>
              <a:rPr lang="en-US" sz="1800" dirty="0"/>
              <a:t>Uniform pricing allows proxying for quantity with </a:t>
            </a:r>
            <a:r>
              <a:rPr lang="en-US" sz="1800" dirty="0">
                <a:solidFill>
                  <a:srgbClr val="AB0505"/>
                </a:solidFill>
              </a:rPr>
              <a:t>total box-office revenue</a:t>
            </a:r>
          </a:p>
          <a:p>
            <a:r>
              <a:rPr lang="en-US" sz="2400" dirty="0"/>
              <a:t>Function </a:t>
            </a:r>
            <a:r>
              <a:rPr lang="en-US" sz="2400" i="1" dirty="0"/>
              <a:t>f</a:t>
            </a:r>
            <a:r>
              <a:rPr lang="en-US" sz="2400" dirty="0"/>
              <a:t> interpretable as </a:t>
            </a:r>
            <a:r>
              <a:rPr lang="en-US" sz="2400" dirty="0">
                <a:solidFill>
                  <a:srgbClr val="AB0505"/>
                </a:solidFill>
              </a:rPr>
              <a:t>cross-elasticity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13A26-0B3A-68E0-149C-505C0FD4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8EAECC-FE49-222E-08D9-3240DE40B4C3}"/>
                  </a:ext>
                </a:extLst>
              </p:cNvPr>
              <p:cNvSpPr txBox="1"/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AB050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AB0505"/>
                              </a:solidFill>
                              <a:latin typeface="Cambria Math" panose="02040503050406030204" pitchFamily="18" charset="0"/>
                            </a:rPr>
                            <m:t>𝑎𝑔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AB0505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8EAECC-FE49-222E-08D9-3240DE40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17" y="2637601"/>
                <a:ext cx="11325564" cy="10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3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75C4-5A37-EF0D-AE1A-B8844C6C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7339B-0EAE-11A4-C728-2B0479D67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578169"/>
            <a:ext cx="9872871" cy="1460044"/>
          </a:xfrm>
        </p:spPr>
        <p:txBody>
          <a:bodyPr>
            <a:noAutofit/>
          </a:bodyPr>
          <a:lstStyle/>
          <a:p>
            <a:r>
              <a:rPr lang="en-US" sz="2400" dirty="0"/>
              <a:t>Again following </a:t>
            </a:r>
            <a:r>
              <a:rPr lang="en-US" sz="2400" dirty="0" err="1"/>
              <a:t>Magnolfi</a:t>
            </a:r>
            <a:r>
              <a:rPr lang="en-US" sz="2400" dirty="0"/>
              <a:t>, use a </a:t>
            </a:r>
            <a:r>
              <a:rPr lang="en-US" sz="2400" dirty="0">
                <a:solidFill>
                  <a:srgbClr val="AB0505"/>
                </a:solidFill>
              </a:rPr>
              <a:t>normalized cubic polynomial</a:t>
            </a:r>
            <a:r>
              <a:rPr lang="en-US" sz="2400" dirty="0"/>
              <a:t>:</a:t>
            </a:r>
          </a:p>
          <a:p>
            <a:r>
              <a:rPr lang="en-US" sz="2400" dirty="0"/>
              <a:t>Note normalized using furthest </a:t>
            </a:r>
            <a:r>
              <a:rPr lang="en-US" sz="2400" dirty="0">
                <a:solidFill>
                  <a:srgbClr val="AB0505"/>
                </a:solidFill>
              </a:rPr>
              <a:t>observed</a:t>
            </a:r>
            <a:r>
              <a:rPr lang="en-US" sz="2400" dirty="0"/>
              <a:t> distance; computing each possible pairwise distance quite intensive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205B82-B85F-B58D-5111-7EACA9B73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67404E-FAE9-1C20-0601-3ABEA8714DFC}"/>
              </a:ext>
            </a:extLst>
          </p:cNvPr>
          <p:cNvGrpSpPr/>
          <p:nvPr/>
        </p:nvGrpSpPr>
        <p:grpSpPr>
          <a:xfrm>
            <a:off x="3083124" y="4196156"/>
            <a:ext cx="6025752" cy="1740767"/>
            <a:chOff x="3161101" y="4450817"/>
            <a:chExt cx="6025752" cy="17407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/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FBF174-E5A8-C3A5-CCD1-A0FD5EAEF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1101" y="4450817"/>
                  <a:ext cx="6025752" cy="51187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/>
                <p:nvPr/>
              </p:nvSpPr>
              <p:spPr>
                <a:xfrm>
                  <a:off x="4049773" y="5039602"/>
                  <a:ext cx="3253968" cy="11519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B0CFE84-9CDC-7A3C-13F2-D4A41B48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773" y="5039602"/>
                  <a:ext cx="3253968" cy="11519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8144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0A4D-1C1A-E083-3624-89E75DDA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Cross-Elasticities Over Euclidean Distance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258951-0BE2-B5F3-68B3-BF6BF35025D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8B6D-8D87-A779-CECD-B210B450C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805" y="3522068"/>
            <a:ext cx="4324416" cy="1927199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Histogram in background plots </a:t>
            </a:r>
            <a:r>
              <a:rPr lang="en-US" sz="2400" dirty="0">
                <a:solidFill>
                  <a:srgbClr val="AB0505"/>
                </a:solidFill>
              </a:rPr>
              <a:t>support of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Thus, we see impact generally </a:t>
            </a:r>
            <a:r>
              <a:rPr lang="en-US" sz="2400" dirty="0">
                <a:solidFill>
                  <a:srgbClr val="AB0505"/>
                </a:solidFill>
              </a:rPr>
              <a:t>falls monotonically(</a:t>
            </a:r>
            <a:r>
              <a:rPr lang="en-US" sz="2400" dirty="0" err="1">
                <a:solidFill>
                  <a:srgbClr val="AB0505"/>
                </a:solidFill>
              </a:rPr>
              <a:t>ish</a:t>
            </a:r>
            <a:r>
              <a:rPr lang="en-US" sz="2400" dirty="0">
                <a:solidFill>
                  <a:srgbClr val="AB0505"/>
                </a:solidFill>
              </a:rPr>
              <a:t>) </a:t>
            </a:r>
            <a:r>
              <a:rPr lang="en-US" sz="2400" dirty="0"/>
              <a:t>with distance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7BB91-8C7D-353B-B34E-6587724B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7B5C8-DC6F-FB19-C165-D07F6D37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299" y="1402778"/>
            <a:ext cx="5651438" cy="4238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8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B34D-145B-1696-EE01-FC5B4A3C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11" y="655894"/>
            <a:ext cx="4486656" cy="1141497"/>
          </a:xfrm>
        </p:spPr>
        <p:txBody>
          <a:bodyPr/>
          <a:lstStyle/>
          <a:p>
            <a:r>
              <a:rPr lang="en-US" dirty="0"/>
              <a:t>Which Movie is This?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9087-C041-3AD7-DDA6-2CE3CB983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7632" y="2054054"/>
            <a:ext cx="4074814" cy="4346746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From the late 2010s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November release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Sequel to movie from earlier in the decade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Stars Kristen Bell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Joint screenwriter/director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Winter theme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Emphasizes the value of family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Runtime of just over 100 minutes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Grossed more than 5x budget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610664-04C9-14D5-1039-3AD147AF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A87E-AD97-6CAB-9B6B-20DA78DE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3" y="1614697"/>
            <a:ext cx="2871973" cy="4250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6849A-2F25-1C52-012E-9F8663AA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85" y="1614697"/>
            <a:ext cx="2834973" cy="4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 Sanity Checks</a:t>
            </a:r>
            <a:br>
              <a:rPr lang="en-US" dirty="0"/>
            </a:br>
            <a:r>
              <a:rPr lang="en-US" dirty="0"/>
              <a:t>Euclidean Distance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F64062-3CDB-3AB7-3157-2322D0384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223" y="2360714"/>
            <a:ext cx="8955545" cy="117199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dirty="0"/>
              <a:t>To make sure these projections work in higher dimensions, I also check the nearest neighbors of some movies in other genres. While not </a:t>
            </a:r>
            <a:r>
              <a:rPr lang="en-US" sz="2400" i="1" dirty="0"/>
              <a:t>ideal</a:t>
            </a:r>
            <a:r>
              <a:rPr lang="en-US" sz="2400" dirty="0"/>
              <a:t>, I think they seem reasonable.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BE02-07A5-DB27-FC63-D53EE7FD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651054"/>
              </p:ext>
            </p:extLst>
          </p:nvPr>
        </p:nvGraphicFramePr>
        <p:xfrm>
          <a:off x="488914" y="3646449"/>
          <a:ext cx="11214165" cy="2457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Little Mermaid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Princess Diaries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Black Panther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Collateral Beauty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 Still Believe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X-MEN: Days of Future 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Guardians of the Galaxy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72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/>
              <a:t>Pokémon: The Movie 2000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10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E2C-959A-CE12-2186-1BA909D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11C13F-5ABB-118B-EAE3-5E55D671C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6" r="2997" b="1472"/>
          <a:stretch/>
        </p:blipFill>
        <p:spPr>
          <a:xfrm>
            <a:off x="5951982" y="4003144"/>
            <a:ext cx="1845541" cy="2580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A9799-5CD5-E78A-8E5C-7EF1C2637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3"/>
          <a:stretch/>
        </p:blipFill>
        <p:spPr>
          <a:xfrm>
            <a:off x="8741905" y="4003144"/>
            <a:ext cx="1869553" cy="258053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Pokémon with Sandra Bullock’s </a:t>
            </a:r>
            <a:r>
              <a:rPr lang="en-US" sz="2600" i="1" dirty="0"/>
              <a:t>Premonition</a:t>
            </a:r>
          </a:p>
          <a:p>
            <a:pPr lvl="2"/>
            <a:r>
              <a:rPr lang="en-US" sz="1900" dirty="0"/>
              <a:t>90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70"/>
            <a:ext cx="5031521" cy="144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0.0044 log-point bump in quantity</a:t>
            </a:r>
          </a:p>
          <a:p>
            <a:pPr lvl="2"/>
            <a:r>
              <a:rPr lang="en-US" sz="1900" dirty="0"/>
              <a:t>i.e., around </a:t>
            </a:r>
            <a:r>
              <a:rPr lang="en-US" sz="1900" dirty="0">
                <a:solidFill>
                  <a:srgbClr val="AB0505"/>
                </a:solidFill>
              </a:rPr>
              <a:t>0.44% revenue increase</a:t>
            </a:r>
          </a:p>
          <a:p>
            <a:pPr lvl="2"/>
            <a:r>
              <a:rPr lang="en-US" sz="1900" dirty="0"/>
              <a:t>Seems reasonable?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237D-E11F-A3BF-8191-57E68251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34" y="1066782"/>
            <a:ext cx="4494998" cy="1134640"/>
          </a:xfrm>
        </p:spPr>
        <p:txBody>
          <a:bodyPr/>
          <a:lstStyle/>
          <a:p>
            <a:r>
              <a:rPr lang="en-US" dirty="0"/>
              <a:t>Cross-Elasticities Over Cosine Distance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B283A-CDCC-C73C-9715-0D452C66472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89CC6-9601-0764-551C-D9E88B28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D64F0-6AB0-39EB-6104-AD907494C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435" y="3585762"/>
            <a:ext cx="3997224" cy="299791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375871-0C1F-96F9-230E-8B65CB158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446" y="2586609"/>
            <a:ext cx="4652973" cy="3160834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Instead of </a:t>
            </a:r>
            <a:r>
              <a:rPr lang="en-US" sz="2400" dirty="0" err="1"/>
              <a:t>Magnolfi’s</a:t>
            </a:r>
            <a:r>
              <a:rPr lang="en-US" sz="2400" dirty="0"/>
              <a:t> 6D Euclidean distance, we can instead use the </a:t>
            </a:r>
            <a:r>
              <a:rPr lang="en-US" sz="2400" dirty="0">
                <a:solidFill>
                  <a:srgbClr val="AB0505"/>
                </a:solidFill>
              </a:rPr>
              <a:t>cosine distance </a:t>
            </a:r>
            <a:r>
              <a:rPr lang="en-US" sz="2400" dirty="0"/>
              <a:t>of the </a:t>
            </a:r>
            <a:r>
              <a:rPr lang="en-US" sz="2400" dirty="0">
                <a:solidFill>
                  <a:schemeClr val="bg1"/>
                </a:solidFill>
              </a:rPr>
              <a:t>raw embedding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Slightly </a:t>
            </a:r>
            <a:r>
              <a:rPr lang="en-US" sz="2400" dirty="0">
                <a:solidFill>
                  <a:srgbClr val="AB0505"/>
                </a:solidFill>
              </a:rPr>
              <a:t>non-monotone</a:t>
            </a:r>
            <a:r>
              <a:rPr lang="en-US" sz="2400" dirty="0"/>
              <a:t>, but uses more richness in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Produces </a:t>
            </a:r>
            <a:r>
              <a:rPr lang="en-US" sz="2400" dirty="0">
                <a:solidFill>
                  <a:srgbClr val="AB0505"/>
                </a:solidFill>
              </a:rPr>
              <a:t>better tail behavior </a:t>
            </a:r>
            <a:r>
              <a:rPr lang="en-US" sz="2400" dirty="0"/>
              <a:t>and more </a:t>
            </a:r>
            <a:r>
              <a:rPr lang="en-US" sz="2400" dirty="0">
                <a:solidFill>
                  <a:srgbClr val="AB0505"/>
                </a:solidFill>
              </a:rPr>
              <a:t>reasonable neighbors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DCEF09-5DE1-3065-B7F1-93891CA36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435" y="404964"/>
            <a:ext cx="3997224" cy="29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53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A1F8-E23F-8C0C-4F6D-81B36A98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 Sanity Checks</a:t>
            </a:r>
            <a:br>
              <a:rPr lang="en-US" dirty="0"/>
            </a:br>
            <a:r>
              <a:rPr lang="en-US" dirty="0"/>
              <a:t>Cosine Distance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F64062-3CDB-3AB7-3157-2322D0384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223" y="2360714"/>
            <a:ext cx="8955545" cy="117199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dirty="0"/>
              <a:t>I think the nearest neighbors seem “better” when using the cosine distance (but maybe you disagree)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BE02-07A5-DB27-FC63-D53EE7FD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CCCDA2-54FA-C05B-AB7B-92E895DC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762407"/>
              </p:ext>
            </p:extLst>
          </p:nvPr>
        </p:nvGraphicFramePr>
        <p:xfrm>
          <a:off x="488912" y="3429000"/>
          <a:ext cx="11214165" cy="3000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55">
                  <a:extLst>
                    <a:ext uri="{9D8B030D-6E8A-4147-A177-3AD203B41FA5}">
                      <a16:colId xmlns:a16="http://schemas.microsoft.com/office/drawing/2014/main" val="3309607628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635839415"/>
                    </a:ext>
                  </a:extLst>
                </a:gridCol>
                <a:gridCol w="3738055">
                  <a:extLst>
                    <a:ext uri="{9D8B030D-6E8A-4147-A177-3AD203B41FA5}">
                      <a16:colId xmlns:a16="http://schemas.microsoft.com/office/drawing/2014/main" val="2458747253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Nearest Neighbor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5359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Frozen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Mirror </a:t>
                      </a:r>
                      <a:r>
                        <a:rPr lang="en-US" sz="2400" dirty="0" err="1"/>
                        <a:t>Mirror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91995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Dune: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Voyagers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181"/>
                  </a:ext>
                </a:extLst>
              </a:tr>
              <a:tr h="439409">
                <a:tc>
                  <a:txBody>
                    <a:bodyPr/>
                    <a:lstStyle/>
                    <a:p>
                      <a:r>
                        <a:rPr lang="en-US" sz="2400" dirty="0"/>
                        <a:t>The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Message in a 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Longest Ride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32180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Avengers: Endgame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Avengers: Infinity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Captain America: Civil 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775597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en-US" sz="2400" dirty="0"/>
                        <a:t>A Bug’s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 Ant Bully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Antz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9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52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B899-7FBA-4596-94B0-4A39AF59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6088"/>
            <a:ext cx="7729728" cy="1188720"/>
          </a:xfrm>
        </p:spPr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E968AF-D66D-8855-0667-B0A5B7DF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22" y="1759038"/>
            <a:ext cx="5039642" cy="17593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Disney is launching </a:t>
            </a:r>
            <a:r>
              <a:rPr lang="en-US" sz="2600" i="1" dirty="0"/>
              <a:t>Frozen</a:t>
            </a:r>
            <a:r>
              <a:rPr lang="en-US" sz="2600" dirty="0"/>
              <a:t> this weekend</a:t>
            </a:r>
          </a:p>
          <a:p>
            <a:r>
              <a:rPr lang="en-US" sz="2600" dirty="0"/>
              <a:t>During the same weekend, </a:t>
            </a:r>
            <a:r>
              <a:rPr lang="en-US" sz="2600" i="1" dirty="0" err="1"/>
              <a:t>Inkheart</a:t>
            </a:r>
            <a:r>
              <a:rPr lang="en-US" sz="2600" i="1" dirty="0"/>
              <a:t> </a:t>
            </a:r>
            <a:r>
              <a:rPr lang="en-US" sz="2600" dirty="0"/>
              <a:t>is showing</a:t>
            </a:r>
          </a:p>
          <a:p>
            <a:pPr lvl="1"/>
            <a:r>
              <a:rPr lang="en-US" sz="1900" dirty="0"/>
              <a:t>10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89E2C-959A-CE12-2186-1BA909D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8E6435-BFD1-36F2-27FE-8AC14E2F4E7E}"/>
              </a:ext>
            </a:extLst>
          </p:cNvPr>
          <p:cNvSpPr/>
          <p:nvPr/>
        </p:nvSpPr>
        <p:spPr>
          <a:xfrm>
            <a:off x="7908439" y="5044594"/>
            <a:ext cx="722550" cy="49763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A0700-E290-2FBF-14F0-06AEAC4E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947" y="1750117"/>
            <a:ext cx="1393533" cy="20903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452437-CB52-D0AC-CBF9-0C14528F84DC}"/>
              </a:ext>
            </a:extLst>
          </p:cNvPr>
          <p:cNvSpPr txBox="1">
            <a:spLocks/>
          </p:cNvSpPr>
          <p:nvPr/>
        </p:nvSpPr>
        <p:spPr>
          <a:xfrm>
            <a:off x="688122" y="3377809"/>
            <a:ext cx="5726604" cy="1054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F181-43E1-FBF4-B889-E2B36B64A7C8}"/>
              </a:ext>
            </a:extLst>
          </p:cNvPr>
          <p:cNvSpPr txBox="1">
            <a:spLocks/>
          </p:cNvSpPr>
          <p:nvPr/>
        </p:nvSpPr>
        <p:spPr>
          <a:xfrm>
            <a:off x="688122" y="4428962"/>
            <a:ext cx="5726604" cy="16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E5163-4A73-39D2-F7F4-743E8E117AE3}"/>
              </a:ext>
            </a:extLst>
          </p:cNvPr>
          <p:cNvSpPr txBox="1">
            <a:spLocks/>
          </p:cNvSpPr>
          <p:nvPr/>
        </p:nvSpPr>
        <p:spPr>
          <a:xfrm>
            <a:off x="448270" y="3532523"/>
            <a:ext cx="5187106" cy="137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Suppose instead we </a:t>
            </a:r>
            <a:r>
              <a:rPr lang="en-US" sz="2600" dirty="0">
                <a:solidFill>
                  <a:srgbClr val="AB0505"/>
                </a:solidFill>
              </a:rPr>
              <a:t>replaced</a:t>
            </a:r>
            <a:r>
              <a:rPr lang="en-US" sz="2600" dirty="0"/>
              <a:t> </a:t>
            </a:r>
            <a:r>
              <a:rPr lang="en-US" sz="2600" i="1" dirty="0" err="1"/>
              <a:t>Inkheart</a:t>
            </a:r>
            <a:r>
              <a:rPr lang="en-US" sz="2600" dirty="0"/>
              <a:t> with </a:t>
            </a:r>
            <a:r>
              <a:rPr lang="en-US" sz="2600" i="1" dirty="0"/>
              <a:t>Medieval</a:t>
            </a:r>
          </a:p>
          <a:p>
            <a:pPr lvl="2"/>
            <a:r>
              <a:rPr lang="en-US" sz="1900" dirty="0"/>
              <a:t>90</a:t>
            </a:r>
            <a:r>
              <a:rPr lang="en-US" sz="1900" baseline="30000" dirty="0"/>
              <a:t>th</a:t>
            </a:r>
            <a:r>
              <a:rPr lang="en-US" sz="1900" dirty="0"/>
              <a:t> percentile distance from </a:t>
            </a:r>
            <a:r>
              <a:rPr lang="en-US" sz="1900" i="1" dirty="0"/>
              <a:t>Frozen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47852-5E51-569A-CFF5-11E3A8B40F74}"/>
              </a:ext>
            </a:extLst>
          </p:cNvPr>
          <p:cNvSpPr txBox="1">
            <a:spLocks/>
          </p:cNvSpPr>
          <p:nvPr/>
        </p:nvSpPr>
        <p:spPr>
          <a:xfrm>
            <a:off x="448270" y="4887969"/>
            <a:ext cx="5031521" cy="1775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Model suggests 0.0162 log-point bump in quantity</a:t>
            </a:r>
          </a:p>
          <a:p>
            <a:pPr lvl="2"/>
            <a:r>
              <a:rPr lang="en-US" sz="1900" dirty="0"/>
              <a:t>i.e., around </a:t>
            </a:r>
            <a:r>
              <a:rPr lang="en-US" sz="1900" dirty="0">
                <a:solidFill>
                  <a:srgbClr val="AB0505"/>
                </a:solidFill>
              </a:rPr>
              <a:t>1.64% revenue increase</a:t>
            </a:r>
          </a:p>
          <a:p>
            <a:pPr lvl="2"/>
            <a:r>
              <a:rPr lang="en-US" sz="1900" dirty="0"/>
              <a:t>Reasonable to be larger if picking up “better” signal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0CE62-F0A3-6AB1-5CB8-1CA4DFE6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32" y="4013577"/>
            <a:ext cx="1782730" cy="2570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6E1C8D-244F-5B7C-B4A6-969AC81E1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466" y="4013577"/>
            <a:ext cx="1709430" cy="25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D3B9-E529-1C03-AAA5-B5E3382A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AE726-51F7-86A3-A3E8-2AE78A898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C191C-2FE7-5DF7-6710-3E41DDA1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8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ABC-F54B-DEEC-4C31-70DE0007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831699"/>
            <a:ext cx="4494998" cy="1134640"/>
          </a:xfrm>
        </p:spPr>
        <p:txBody>
          <a:bodyPr/>
          <a:lstStyle/>
          <a:p>
            <a:r>
              <a:rPr lang="en-US" dirty="0"/>
              <a:t>Efficacy of Text Embeddings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504B7F-1F67-4099-C5B9-2E6D8FADFFA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81215-E773-A60B-140A-D5DF2B7F3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3264" y="2058770"/>
            <a:ext cx="5245252" cy="429097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Text embeddings produce </a:t>
            </a:r>
            <a:r>
              <a:rPr lang="en-US" sz="2400" dirty="0">
                <a:solidFill>
                  <a:srgbClr val="AB0505"/>
                </a:solidFill>
              </a:rPr>
              <a:t>reasonable</a:t>
            </a:r>
            <a:r>
              <a:rPr lang="en-US" sz="2400" dirty="0"/>
              <a:t> substitution patterns on the support of the data while mimicking </a:t>
            </a:r>
            <a:r>
              <a:rPr lang="en-US" sz="2400" dirty="0">
                <a:solidFill>
                  <a:srgbClr val="AB0505"/>
                </a:solidFill>
              </a:rPr>
              <a:t>real decision-maker </a:t>
            </a:r>
            <a:r>
              <a:rPr lang="en-US" sz="2400" dirty="0"/>
              <a:t>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Captures characteristics firm believes are </a:t>
            </a:r>
            <a:r>
              <a:rPr lang="en-US" sz="2400" dirty="0">
                <a:solidFill>
                  <a:srgbClr val="AB0505"/>
                </a:solidFill>
              </a:rPr>
              <a:t>most important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Permits little room for </a:t>
            </a:r>
            <a:r>
              <a:rPr lang="en-US" sz="2400" dirty="0">
                <a:solidFill>
                  <a:srgbClr val="AB0505"/>
                </a:solidFill>
              </a:rPr>
              <a:t>researcher judgement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B0505"/>
                </a:solidFill>
              </a:rPr>
              <a:t>Astoundingly cheap</a:t>
            </a:r>
            <a:r>
              <a:rPr lang="en-US" sz="2400" dirty="0"/>
              <a:t>: this whole project cost &lt;$0.03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C3EE5-2CF8-0D83-7C53-287527A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3A591-C39E-1363-2B49-18CA8FA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70" y="1287966"/>
            <a:ext cx="5709424" cy="4282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9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2382-64ED-D796-0A98-017EE74B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1" y="736183"/>
            <a:ext cx="4494998" cy="1134640"/>
          </a:xfrm>
        </p:spPr>
        <p:txBody>
          <a:bodyPr/>
          <a:lstStyle/>
          <a:p>
            <a:r>
              <a:rPr lang="en-US" dirty="0"/>
              <a:t>Next Step: Benchmarking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CB8864-FBD6-3EAD-AF7A-C9B587DC533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C366-55C3-239C-312E-31CD5F90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7065" y="1986615"/>
            <a:ext cx="5421416" cy="4734457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Thus far, validating based on what “looks right”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Research that only confirms priors is unhelpful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Benchmark with </a:t>
            </a:r>
            <a:r>
              <a:rPr lang="en-US" sz="2600" dirty="0">
                <a:solidFill>
                  <a:srgbClr val="AB0505"/>
                </a:solidFill>
              </a:rPr>
              <a:t>real taste patterns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AB0505"/>
                </a:solidFill>
              </a:rPr>
              <a:t>MovieLens</a:t>
            </a:r>
            <a:r>
              <a:rPr lang="en-US" sz="2600" dirty="0"/>
              <a:t> released 25m movie ratings from real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Includes TMDB ID for linking to existing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Would need </a:t>
            </a:r>
            <a:r>
              <a:rPr lang="en-US" sz="2600" dirty="0">
                <a:solidFill>
                  <a:srgbClr val="AB0505"/>
                </a:solidFill>
              </a:rPr>
              <a:t>recommendation engine </a:t>
            </a:r>
            <a:r>
              <a:rPr lang="en-US" sz="2600" dirty="0"/>
              <a:t>(textbook examples)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0F576-B7FF-2B01-4625-EF0242BA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3EF75-8972-B447-B850-04DD5617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54" y="770559"/>
            <a:ext cx="5768426" cy="5282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93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9D75-FDF3-18DF-77DF-A4D99592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4984"/>
            <a:ext cx="7729728" cy="1188720"/>
          </a:xfrm>
        </p:spPr>
        <p:txBody>
          <a:bodyPr/>
          <a:lstStyle/>
          <a:p>
            <a:r>
              <a:rPr lang="en-US" dirty="0"/>
              <a:t>Identifying Good Substitutes is Hard…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9E897-8DBE-AC73-FE91-EA7AC13B9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57400"/>
            <a:ext cx="5545580" cy="4292342"/>
          </a:xfrm>
        </p:spPr>
        <p:txBody>
          <a:bodyPr/>
          <a:lstStyle/>
          <a:p>
            <a:r>
              <a:rPr lang="en-US" sz="2400" dirty="0"/>
              <a:t>Some products have easily-quantifiable characteristics</a:t>
            </a:r>
          </a:p>
          <a:p>
            <a:pPr lvl="1"/>
            <a:r>
              <a:rPr lang="en-US" sz="1800" dirty="0"/>
              <a:t>Computer parts</a:t>
            </a:r>
          </a:p>
          <a:p>
            <a:pPr lvl="1"/>
            <a:r>
              <a:rPr lang="en-US" sz="1800" dirty="0"/>
              <a:t>Energy sources</a:t>
            </a:r>
          </a:p>
          <a:p>
            <a:pPr lvl="1"/>
            <a:r>
              <a:rPr lang="en-US" sz="1800" dirty="0"/>
              <a:t>Grocery staples</a:t>
            </a:r>
          </a:p>
          <a:p>
            <a:r>
              <a:rPr lang="en-US" sz="2400" dirty="0"/>
              <a:t>However, we care just as (if not more) about substitutability in </a:t>
            </a:r>
            <a:r>
              <a:rPr lang="en-US" sz="2400" dirty="0">
                <a:solidFill>
                  <a:srgbClr val="AB0505"/>
                </a:solidFill>
              </a:rPr>
              <a:t>complex</a:t>
            </a:r>
            <a:r>
              <a:rPr lang="en-US" sz="2400" dirty="0"/>
              <a:t> products</a:t>
            </a:r>
          </a:p>
          <a:p>
            <a:pPr lvl="1"/>
            <a:r>
              <a:rPr lang="en-US" sz="1800" dirty="0"/>
              <a:t>More interesting substitutability in monopolistic competition than perfect competition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E27D-AD29-8293-EEAE-687ED880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A3B62-8D65-22CD-A352-0D3E6776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58"/>
          <a:stretch/>
        </p:blipFill>
        <p:spPr>
          <a:xfrm>
            <a:off x="7105556" y="1988263"/>
            <a:ext cx="4019126" cy="4036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3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E257-D714-B07E-DAAB-85D48DC6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4357"/>
            <a:ext cx="7729728" cy="1188720"/>
          </a:xfrm>
        </p:spPr>
        <p:txBody>
          <a:bodyPr/>
          <a:lstStyle/>
          <a:p>
            <a:r>
              <a:rPr lang="en-US" dirty="0"/>
              <a:t>…But Firms Try to Make It Easy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0666046-7263-B6CD-401B-DFB9A6135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471314" cy="4038600"/>
          </a:xfrm>
        </p:spPr>
        <p:txBody>
          <a:bodyPr/>
          <a:lstStyle/>
          <a:p>
            <a:r>
              <a:rPr lang="en-US" sz="2400" dirty="0"/>
              <a:t>Firms produce </a:t>
            </a:r>
            <a:r>
              <a:rPr lang="en-US" sz="2400" dirty="0">
                <a:solidFill>
                  <a:srgbClr val="AB0505"/>
                </a:solidFill>
              </a:rPr>
              <a:t>descriptions</a:t>
            </a:r>
            <a:r>
              <a:rPr lang="en-US" sz="2400" dirty="0"/>
              <a:t> to convey their products to consumers</a:t>
            </a:r>
          </a:p>
          <a:p>
            <a:r>
              <a:rPr lang="en-US" sz="2400" dirty="0"/>
              <a:t>If firms are doing their job well, these descriptions should convey necessary information for </a:t>
            </a:r>
            <a:r>
              <a:rPr lang="en-US" sz="2400" dirty="0">
                <a:solidFill>
                  <a:srgbClr val="AB0505"/>
                </a:solidFill>
              </a:rPr>
              <a:t>customer decision-making</a:t>
            </a:r>
          </a:p>
          <a:p>
            <a:r>
              <a:rPr lang="en-US" sz="2400" dirty="0"/>
              <a:t>Thus, if we can identify information in these descriptions, can more richly identify </a:t>
            </a:r>
            <a:r>
              <a:rPr lang="en-US" sz="2400" dirty="0">
                <a:solidFill>
                  <a:srgbClr val="AB0505"/>
                </a:solidFill>
              </a:rPr>
              <a:t>underlying characteristics</a:t>
            </a:r>
          </a:p>
          <a:p>
            <a:pPr lvl="1"/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26DB824-C62C-748B-B809-BB2A3CE2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4E76D-F215-C323-348D-3CD1529A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067" y="1843447"/>
            <a:ext cx="4444050" cy="2341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6B480F-98B8-4B56-E265-86D7DFC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067" y="4265356"/>
            <a:ext cx="4444051" cy="23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1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17F-B84C-41F8-2E8D-620853C2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667"/>
            <a:ext cx="7729728" cy="1188720"/>
          </a:xfrm>
        </p:spPr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6DB8-5FBA-A50E-1B8F-133281FC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341349" cy="4038600"/>
          </a:xfrm>
        </p:spPr>
        <p:txBody>
          <a:bodyPr>
            <a:normAutofit/>
          </a:bodyPr>
          <a:lstStyle/>
          <a:p>
            <a:r>
              <a:rPr lang="en-US" sz="2000" dirty="0"/>
              <a:t>This “sounds nice”—firms incentivized to distill the </a:t>
            </a:r>
            <a:r>
              <a:rPr lang="en-US" sz="2000" dirty="0">
                <a:solidFill>
                  <a:srgbClr val="AB0505"/>
                </a:solidFill>
              </a:rPr>
              <a:t>most important information </a:t>
            </a:r>
            <a:r>
              <a:rPr lang="en-US" sz="2000" dirty="0"/>
              <a:t>into concise text. How can we make this econometrically useful?</a:t>
            </a:r>
          </a:p>
          <a:p>
            <a:r>
              <a:rPr lang="en-US" sz="2000" dirty="0"/>
              <a:t>Can use </a:t>
            </a:r>
            <a:r>
              <a:rPr lang="en-US" sz="2000" dirty="0">
                <a:solidFill>
                  <a:srgbClr val="AB0505"/>
                </a:solidFill>
              </a:rPr>
              <a:t>OpenAI text embeddings</a:t>
            </a:r>
          </a:p>
          <a:p>
            <a:pPr lvl="1"/>
            <a:r>
              <a:rPr lang="en-US" sz="1800" dirty="0"/>
              <a:t>Project text into underlying “characteristic space”</a:t>
            </a:r>
          </a:p>
          <a:p>
            <a:r>
              <a:rPr lang="en-US" sz="2000" dirty="0"/>
              <a:t>Following </a:t>
            </a:r>
            <a:r>
              <a:rPr lang="en-US" sz="2000" dirty="0" err="1"/>
              <a:t>Magnolfi</a:t>
            </a:r>
            <a:r>
              <a:rPr lang="en-US" sz="2000" dirty="0"/>
              <a:t> et al., can use these embeddings to </a:t>
            </a:r>
            <a:r>
              <a:rPr lang="en-US" sz="2000" dirty="0">
                <a:solidFill>
                  <a:srgbClr val="AB0505"/>
                </a:solidFill>
              </a:rPr>
              <a:t>estimate substitution </a:t>
            </a:r>
            <a:r>
              <a:rPr lang="en-US" sz="2000" dirty="0"/>
              <a:t>patterns</a:t>
            </a:r>
          </a:p>
          <a:p>
            <a:r>
              <a:rPr lang="en-US" sz="2000" dirty="0"/>
              <a:t>Proof-of-Concept using Movie Box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C3EC9-F9F3-BF88-1379-A5BEB323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logo with purple text&#10;&#10;Description automatically generated">
            <a:extLst>
              <a:ext uri="{FF2B5EF4-FFF2-40B4-BE49-F238E27FC236}">
                <a16:creationId xmlns:a16="http://schemas.microsoft.com/office/drawing/2014/main" id="{E7D1450D-106D-39F4-2526-9436AE1D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93" y="2057400"/>
            <a:ext cx="4616896" cy="31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E782-2D6D-D1F4-A41E-C1BADC40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6987"/>
            <a:ext cx="7729728" cy="1188720"/>
          </a:xfrm>
        </p:spPr>
        <p:txBody>
          <a:bodyPr/>
          <a:lstStyle/>
          <a:p>
            <a:r>
              <a:rPr lang="en-US" dirty="0"/>
              <a:t>Existing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A4D5-C012-8BF4-BDA8-EC128D49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939" y="1754534"/>
            <a:ext cx="9376080" cy="5068654"/>
          </a:xfrm>
        </p:spPr>
        <p:txBody>
          <a:bodyPr>
            <a:normAutofit/>
          </a:bodyPr>
          <a:lstStyle/>
          <a:p>
            <a:r>
              <a:rPr lang="en-US" sz="2400" dirty="0"/>
              <a:t>Methodology is most similar to </a:t>
            </a:r>
            <a:r>
              <a:rPr lang="en-US" sz="2400" dirty="0" err="1">
                <a:solidFill>
                  <a:srgbClr val="AB0505"/>
                </a:solidFill>
              </a:rPr>
              <a:t>Magnolfi</a:t>
            </a:r>
            <a:r>
              <a:rPr lang="en-US" sz="2400" dirty="0">
                <a:solidFill>
                  <a:srgbClr val="AB0505"/>
                </a:solidFill>
              </a:rPr>
              <a:t> et al. 2022</a:t>
            </a:r>
          </a:p>
          <a:p>
            <a:pPr lvl="1"/>
            <a:r>
              <a:rPr lang="en-US" sz="1900" dirty="0"/>
              <a:t>Uses triplet embeddings to estimate substitution in ready-to-eat breakfast cereal</a:t>
            </a:r>
          </a:p>
          <a:p>
            <a:r>
              <a:rPr lang="en-US" sz="2400" dirty="0"/>
              <a:t>Iterates on </a:t>
            </a:r>
            <a:r>
              <a:rPr lang="en-US" sz="2400" dirty="0" err="1">
                <a:solidFill>
                  <a:srgbClr val="AB0505"/>
                </a:solidFill>
              </a:rPr>
              <a:t>Compiani</a:t>
            </a:r>
            <a:r>
              <a:rPr lang="en-US" sz="2400" dirty="0">
                <a:solidFill>
                  <a:srgbClr val="AB0505"/>
                </a:solidFill>
              </a:rPr>
              <a:t>, Morozov, and Seiler 2023</a:t>
            </a:r>
          </a:p>
          <a:p>
            <a:pPr lvl="1"/>
            <a:r>
              <a:rPr lang="en-US" sz="1800" dirty="0"/>
              <a:t>Primarily uses image data to estimate substitution in tech purchases on Amazon</a:t>
            </a:r>
          </a:p>
          <a:p>
            <a:pPr lvl="1"/>
            <a:r>
              <a:rPr lang="en-US" sz="1800" dirty="0"/>
              <a:t>Also makes a nod towards text methods, but nothing high-tech: mostly bag-of-words, with some cursory BERT work</a:t>
            </a:r>
          </a:p>
          <a:p>
            <a:r>
              <a:rPr lang="en-US" sz="2400" dirty="0"/>
              <a:t>Contribution:</a:t>
            </a:r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Novel setting </a:t>
            </a:r>
            <a:r>
              <a:rPr lang="en-US" sz="1900" dirty="0"/>
              <a:t>where text characteristics are important with few substitutes</a:t>
            </a:r>
          </a:p>
          <a:p>
            <a:pPr lvl="1"/>
            <a:r>
              <a:rPr lang="en-US" sz="1900" dirty="0">
                <a:solidFill>
                  <a:srgbClr val="AB0505"/>
                </a:solidFill>
              </a:rPr>
              <a:t>Unique market characteristics </a:t>
            </a:r>
            <a:r>
              <a:rPr lang="en-US" sz="1900" dirty="0"/>
              <a:t>make tools uniquely effective</a:t>
            </a:r>
          </a:p>
          <a:p>
            <a:pPr lvl="2"/>
            <a:r>
              <a:rPr lang="en-US" sz="1900" dirty="0"/>
              <a:t>Uniform Pricing</a:t>
            </a:r>
          </a:p>
          <a:p>
            <a:pPr lvl="2"/>
            <a:r>
              <a:rPr lang="en-US" sz="1900" dirty="0"/>
              <a:t>Immutable Product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159C-3014-043B-B316-9F97CAE4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3E757A-B677-E588-FE5C-BE2DF166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12" y="599093"/>
            <a:ext cx="4494998" cy="1134640"/>
          </a:xfrm>
        </p:spPr>
        <p:txBody>
          <a:bodyPr/>
          <a:lstStyle/>
          <a:p>
            <a:r>
              <a:rPr lang="en-US" dirty="0"/>
              <a:t>Refresher: </a:t>
            </a:r>
            <a:r>
              <a:rPr lang="en-US" dirty="0" err="1"/>
              <a:t>Magnolfi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909E73-1EEF-2C36-98A3-59CCE5BF8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10209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05E6B-E742-5CC8-8F6B-2F465ECC9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948" y="2222414"/>
            <a:ext cx="4673127" cy="3839547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Magnolfi</a:t>
            </a:r>
            <a:r>
              <a:rPr lang="en-US" sz="2400" dirty="0"/>
              <a:t> used </a:t>
            </a:r>
            <a:r>
              <a:rPr lang="en-US" sz="2400" dirty="0">
                <a:solidFill>
                  <a:srgbClr val="AB0505"/>
                </a:solidFill>
              </a:rPr>
              <a:t>triplet embeddings </a:t>
            </a:r>
            <a:r>
              <a:rPr lang="en-US" sz="2400" dirty="0"/>
              <a:t>to cluster cereal brands</a:t>
            </a:r>
            <a:endParaRPr lang="en-US" sz="23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From there, showed that predicting substitution with these characteristics was </a:t>
            </a:r>
            <a:r>
              <a:rPr lang="en-US" sz="2400" dirty="0">
                <a:solidFill>
                  <a:srgbClr val="AB0505"/>
                </a:solidFill>
              </a:rPr>
              <a:t>better</a:t>
            </a:r>
            <a:r>
              <a:rPr lang="en-US" sz="2400" dirty="0"/>
              <a:t> than using </a:t>
            </a:r>
            <a:r>
              <a:rPr lang="en-US" sz="2400" dirty="0">
                <a:solidFill>
                  <a:srgbClr val="AB0505"/>
                </a:solidFill>
              </a:rPr>
              <a:t>interpretable characteristics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Cross-price elasticity monotonically decreasing in distance</a:t>
            </a:r>
            <a:endParaRPr lang="en-US" sz="2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9660D-FAA3-0C5E-4F71-A57BA824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6864B0-9514-D084-DF9D-DB914A5C68AB}"/>
              </a:ext>
            </a:extLst>
          </p:cNvPr>
          <p:cNvGrpSpPr/>
          <p:nvPr/>
        </p:nvGrpSpPr>
        <p:grpSpPr>
          <a:xfrm>
            <a:off x="6664177" y="292460"/>
            <a:ext cx="4762374" cy="2700079"/>
            <a:chOff x="4437888" y="1820863"/>
            <a:chExt cx="6728543" cy="416966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311842-7135-89F8-8041-93D4F8B4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7888" y="1820863"/>
              <a:ext cx="6728543" cy="41696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68ACB4-FC98-F913-6829-B08ABA2FB4AD}"/>
                </a:ext>
              </a:extLst>
            </p:cNvPr>
            <p:cNvSpPr/>
            <p:nvPr/>
          </p:nvSpPr>
          <p:spPr>
            <a:xfrm>
              <a:off x="8600841" y="4440317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5E0169-DB30-73EF-F945-45D1024599D3}"/>
                </a:ext>
              </a:extLst>
            </p:cNvPr>
            <p:cNvSpPr/>
            <p:nvPr/>
          </p:nvSpPr>
          <p:spPr>
            <a:xfrm>
              <a:off x="8550142" y="1944642"/>
              <a:ext cx="2391290" cy="1500421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C84DB-2A9E-6CCF-59C3-F3D542BBB974}"/>
                </a:ext>
              </a:extLst>
            </p:cNvPr>
            <p:cNvSpPr/>
            <p:nvPr/>
          </p:nvSpPr>
          <p:spPr>
            <a:xfrm>
              <a:off x="5289228" y="2480596"/>
              <a:ext cx="1732206" cy="1379784"/>
            </a:xfrm>
            <a:prstGeom prst="rect">
              <a:avLst/>
            </a:prstGeom>
            <a:noFill/>
            <a:ln w="38100">
              <a:solidFill>
                <a:srgbClr val="FF700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BF16DC-53A8-4A52-8D94-51CFE7472AB4}"/>
                </a:ext>
              </a:extLst>
            </p:cNvPr>
            <p:cNvSpPr txBox="1"/>
            <p:nvPr/>
          </p:nvSpPr>
          <p:spPr>
            <a:xfrm>
              <a:off x="8621867" y="3966723"/>
              <a:ext cx="2247841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Chocolate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896369-BFE7-82F3-F83C-B53B64CDDF0F}"/>
                </a:ext>
              </a:extLst>
            </p:cNvPr>
            <p:cNvSpPr txBox="1"/>
            <p:nvPr/>
          </p:nvSpPr>
          <p:spPr>
            <a:xfrm>
              <a:off x="9703944" y="1944642"/>
              <a:ext cx="1250568" cy="31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Fruity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AB8CF-40F8-68EE-1E5A-330B89479024}"/>
                </a:ext>
              </a:extLst>
            </p:cNvPr>
            <p:cNvSpPr txBox="1"/>
            <p:nvPr/>
          </p:nvSpPr>
          <p:spPr>
            <a:xfrm>
              <a:off x="4762225" y="1844100"/>
              <a:ext cx="2522384" cy="50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009"/>
                  </a:solidFill>
                </a:rPr>
                <a:t>Shredded Wheat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B01BB5-EAC7-5BAA-D91C-14D70755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782" y="3267070"/>
            <a:ext cx="4264532" cy="33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49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E77A-3238-5C4E-ACB1-A4FF3088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79" y="482461"/>
            <a:ext cx="4494998" cy="1134640"/>
          </a:xfrm>
        </p:spPr>
        <p:txBody>
          <a:bodyPr/>
          <a:lstStyle/>
          <a:p>
            <a:r>
              <a:rPr lang="en-US" dirty="0"/>
              <a:t>Results Preview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5C060-0D4E-E705-7A22-B250DA143B0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A1A468-B6F0-FF21-D0E6-89EBE0F9E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574" y="2167328"/>
            <a:ext cx="4908953" cy="3854330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Characteristics seem compelling given </a:t>
            </a:r>
            <a:r>
              <a:rPr lang="en-US" sz="2400" dirty="0">
                <a:solidFill>
                  <a:srgbClr val="AB0505"/>
                </a:solidFill>
              </a:rPr>
              <a:t>genre clustering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Elasticity estimates have reasonable: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Sign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Magnitude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>
                    <a:lumMod val="85000"/>
                  </a:schemeClr>
                </a:solidFill>
              </a:rPr>
              <a:t>Derivative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Minimal(-</a:t>
            </a:r>
            <a:r>
              <a:rPr lang="en-US" sz="2400" dirty="0" err="1"/>
              <a:t>ish</a:t>
            </a:r>
            <a:r>
              <a:rPr lang="en-US" sz="2400" dirty="0"/>
              <a:t>) structural assumptions</a:t>
            </a:r>
          </a:p>
          <a:p>
            <a:pPr algn="l">
              <a:buClr>
                <a:schemeClr val="bg1"/>
              </a:buClr>
            </a:pP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F7AED46-F962-45AD-337C-80C58FEF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1A025D-852A-FB0F-A75A-BB7DA9C8EB2B}"/>
              </a:ext>
            </a:extLst>
          </p:cNvPr>
          <p:cNvGrpSpPr/>
          <p:nvPr/>
        </p:nvGrpSpPr>
        <p:grpSpPr>
          <a:xfrm>
            <a:off x="6313836" y="735748"/>
            <a:ext cx="5745104" cy="5386503"/>
            <a:chOff x="5565307" y="443274"/>
            <a:chExt cx="6089812" cy="60898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DFF077-B754-309C-9FDD-44D9C3F2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307" y="443274"/>
              <a:ext cx="6089812" cy="60898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CFA760-B339-7754-1B7C-709017B0A2BA}"/>
                </a:ext>
              </a:extLst>
            </p:cNvPr>
            <p:cNvSpPr/>
            <p:nvPr/>
          </p:nvSpPr>
          <p:spPr>
            <a:xfrm>
              <a:off x="8146051" y="1592077"/>
              <a:ext cx="1828800" cy="1550302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2C9002-0C05-7C07-0574-43ABAAD79CD3}"/>
                </a:ext>
              </a:extLst>
            </p:cNvPr>
            <p:cNvSpPr txBox="1"/>
            <p:nvPr/>
          </p:nvSpPr>
          <p:spPr>
            <a:xfrm>
              <a:off x="8477855" y="1253523"/>
              <a:ext cx="1699042" cy="37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Thriller/Action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7D081E-058F-6B06-91A4-23E2CBE6DEFE}"/>
                </a:ext>
              </a:extLst>
            </p:cNvPr>
            <p:cNvSpPr/>
            <p:nvPr/>
          </p:nvSpPr>
          <p:spPr>
            <a:xfrm>
              <a:off x="6627467" y="2743200"/>
              <a:ext cx="1388618" cy="1755539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DC08D9-38A9-C275-5CE9-4EA983DC9A72}"/>
                </a:ext>
              </a:extLst>
            </p:cNvPr>
            <p:cNvSpPr txBox="1"/>
            <p:nvPr/>
          </p:nvSpPr>
          <p:spPr>
            <a:xfrm>
              <a:off x="9575669" y="5505198"/>
              <a:ext cx="159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Sci-Fi/Fantasy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666994-96E1-35AD-63A8-A2C2822F669D}"/>
                </a:ext>
              </a:extLst>
            </p:cNvPr>
            <p:cNvSpPr/>
            <p:nvPr/>
          </p:nvSpPr>
          <p:spPr>
            <a:xfrm>
              <a:off x="8935126" y="4061421"/>
              <a:ext cx="1438903" cy="1443777"/>
            </a:xfrm>
            <a:prstGeom prst="rect">
              <a:avLst/>
            </a:prstGeom>
            <a:noFill/>
            <a:ln w="38100">
              <a:solidFill>
                <a:srgbClr val="AB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534E0D-CAF7-C5BE-BECC-14D5267CE7BA}"/>
                </a:ext>
              </a:extLst>
            </p:cNvPr>
            <p:cNvSpPr txBox="1"/>
            <p:nvPr/>
          </p:nvSpPr>
          <p:spPr>
            <a:xfrm>
              <a:off x="6419367" y="2074840"/>
              <a:ext cx="1596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AB0505"/>
                  </a:solidFill>
                </a:rPr>
                <a:t>Romantic Comedy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53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383D-44CE-5599-8A41-F9BFF011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&amp;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285AB-1F75-AA78-CCCC-FCFC3413C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11FFC-97BD-77E9-EBAB-ECE40226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E87C-E917-4FA8-A4E8-9F202D3CC8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6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4034</TotalTime>
  <Words>1283</Words>
  <Application>Microsoft Office PowerPoint</Application>
  <PresentationFormat>Widescreen</PresentationFormat>
  <Paragraphs>222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Arial</vt:lpstr>
      <vt:lpstr>Cambria Math</vt:lpstr>
      <vt:lpstr>Gill Sans MT</vt:lpstr>
      <vt:lpstr>Parcel</vt:lpstr>
      <vt:lpstr>Demand Estimation with Text Embeddings</vt:lpstr>
      <vt:lpstr>Which Movie is This?</vt:lpstr>
      <vt:lpstr>Identifying Good Substitutes is Hard…</vt:lpstr>
      <vt:lpstr>…But Firms Try to Make It Easy</vt:lpstr>
      <vt:lpstr>The Goal</vt:lpstr>
      <vt:lpstr>Existing Literature</vt:lpstr>
      <vt:lpstr>Refresher: Magnolfi</vt:lpstr>
      <vt:lpstr>Results Preview</vt:lpstr>
      <vt:lpstr>Model &amp; Application</vt:lpstr>
      <vt:lpstr>The Model</vt:lpstr>
      <vt:lpstr>Why Movies:  Uniform Pricing Puzzle</vt:lpstr>
      <vt:lpstr>Why Movies:  Exogeneous Characteristics</vt:lpstr>
      <vt:lpstr>Data</vt:lpstr>
      <vt:lpstr>Clustering Results</vt:lpstr>
      <vt:lpstr>Genre Clustering</vt:lpstr>
      <vt:lpstr>Log-Linear Demand Model</vt:lpstr>
      <vt:lpstr>Log-Linear Demand Model</vt:lpstr>
      <vt:lpstr>Functional Form</vt:lpstr>
      <vt:lpstr>Cross-Elasticities Over Euclidean Distance</vt:lpstr>
      <vt:lpstr>Nearest Neighbors Sanity Checks Euclidean Distance</vt:lpstr>
      <vt:lpstr>Interpretation</vt:lpstr>
      <vt:lpstr>Cross-Elasticities Over Cosine Distance</vt:lpstr>
      <vt:lpstr>Nearest Neighbors Sanity Checks Cosine Distance</vt:lpstr>
      <vt:lpstr>Interpretation</vt:lpstr>
      <vt:lpstr>Conclusion</vt:lpstr>
      <vt:lpstr>Efficacy of Text Embeddings</vt:lpstr>
      <vt:lpstr>Next Step: Benchmarking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Estimation with Text Embeddings</dc:title>
  <dc:creator>Gideon Moore</dc:creator>
  <cp:lastModifiedBy>Gideon Moore</cp:lastModifiedBy>
  <cp:revision>22</cp:revision>
  <dcterms:created xsi:type="dcterms:W3CDTF">2024-05-11T22:37:32Z</dcterms:created>
  <dcterms:modified xsi:type="dcterms:W3CDTF">2024-05-15T18:12:11Z</dcterms:modified>
</cp:coreProperties>
</file>